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sldIdLst>
    <p:sldId id="256" r:id="rId2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9" d="100"/>
          <a:sy n="49" d="100"/>
        </p:scale>
        <p:origin x="12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1T14:18:5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12288,'0'0'1152,"43"-6"-32,-32 22 32,-5 3-353,-2 3-31,-8 5-480,-2 2 32,-5 3-128,-7 13-32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29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5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92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5/5/2021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3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3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15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5/5/2021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41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5/5/2021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57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5/5/2021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45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38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5/5/2021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600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10" r:id="rId8"/>
    <p:sldLayoutId id="2147483811" r:id="rId9"/>
    <p:sldLayoutId id="2147483812" r:id="rId10"/>
    <p:sldLayoutId id="214748382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798399" cy="9601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798399" cy="960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C4056FD6-9767-4B1A-ACC2-9883F6A5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788924" cy="96012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Multiple interweaving highways with cars driving in different directions">
            <a:extLst>
              <a:ext uri="{FF2B5EF4-FFF2-40B4-BE49-F238E27FC236}">
                <a16:creationId xmlns:a16="http://schemas.microsoft.com/office/drawing/2014/main" id="{48C8BC4F-9CA1-4198-8FDF-7DBE909F9F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600"/>
                    </a14:imgEffect>
                  </a14:imgLayer>
                </a14:imgProps>
              </a:ext>
            </a:extLst>
          </a:blip>
          <a:srcRect l="9389" r="6949"/>
          <a:stretch/>
        </p:blipFill>
        <p:spPr>
          <a:xfrm>
            <a:off x="6337" y="-18460"/>
            <a:ext cx="12776248" cy="95826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941420-4A15-453B-8E95-5E65A293DCC1}"/>
              </a:ext>
            </a:extLst>
          </p:cNvPr>
          <p:cNvSpPr txBox="1"/>
          <p:nvPr/>
        </p:nvSpPr>
        <p:spPr>
          <a:xfrm>
            <a:off x="4353751" y="8322"/>
            <a:ext cx="4081420" cy="5757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algn="ctr" defTabSz="914400">
              <a:spcBef>
                <a:spcPct val="0"/>
              </a:spcBef>
              <a:spcAft>
                <a:spcPts val="600"/>
              </a:spcAft>
            </a:pPr>
            <a:r>
              <a:rPr lang="en-US" sz="4800" b="1" cap="all" spc="750" dirty="0">
                <a:solidFill>
                  <a:srgbClr val="FFFFF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S-Car</a:t>
            </a:r>
            <a:endParaRPr lang="en-US" sz="6300" b="1" cap="all" spc="750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7E148-660F-46F9-8A89-CDD08C0BDB66}"/>
              </a:ext>
            </a:extLst>
          </p:cNvPr>
          <p:cNvSpPr txBox="1"/>
          <p:nvPr/>
        </p:nvSpPr>
        <p:spPr>
          <a:xfrm>
            <a:off x="2462614" y="8687100"/>
            <a:ext cx="7863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Mohamed Otaki – G00346067</a:t>
            </a:r>
          </a:p>
          <a:p>
            <a:pPr algn="ctr"/>
            <a:r>
              <a:rPr lang="en-IE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Michelle Lynch – Supervisor</a:t>
            </a:r>
          </a:p>
          <a:p>
            <a:pPr algn="ctr"/>
            <a:r>
              <a:rPr lang="en-IE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Bachelor of Engineering (Honours) Software and Electronic Engineering</a:t>
            </a:r>
          </a:p>
        </p:txBody>
      </p:sp>
      <p:pic>
        <p:nvPicPr>
          <p:cNvPr id="1026" name="Picture 2" descr="About Partners">
            <a:extLst>
              <a:ext uri="{FF2B5EF4-FFF2-40B4-BE49-F238E27FC236}">
                <a16:creationId xmlns:a16="http://schemas.microsoft.com/office/drawing/2014/main" id="{ACDCB3DE-361A-41A2-A392-DEE4411A1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51" t="39858" r="17684" b="37328"/>
          <a:stretch/>
        </p:blipFill>
        <p:spPr bwMode="auto">
          <a:xfrm>
            <a:off x="10338986" y="8735318"/>
            <a:ext cx="2501924" cy="84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B0D4B14-2E17-47A0-BA42-9ECBF8231F19}"/>
              </a:ext>
            </a:extLst>
          </p:cNvPr>
          <p:cNvSpPr/>
          <p:nvPr/>
        </p:nvSpPr>
        <p:spPr>
          <a:xfrm>
            <a:off x="35503" y="1687910"/>
            <a:ext cx="4178324" cy="3074493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E" b="1" dirty="0"/>
              <a:t>Software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Android studio used to develop the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Tomcat used to create the server in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Map Quest API used to view the map &amp; to get an address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SQL database to store drivers &amp; car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PyCharm used to write &amp; test the lane detection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FreeRTOS Tasks &amp; Event group to speed up the code execution on the ESP32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OpenCV used to extract the lanes from the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14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44E734-05D3-4850-AA5C-172C1AB3AD9A}"/>
              </a:ext>
            </a:extLst>
          </p:cNvPr>
          <p:cNvSpPr/>
          <p:nvPr/>
        </p:nvSpPr>
        <p:spPr>
          <a:xfrm>
            <a:off x="35503" y="4838798"/>
            <a:ext cx="4178324" cy="2874592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E" b="1" dirty="0"/>
              <a:t>Architecture Diagram</a:t>
            </a:r>
            <a:endParaRPr lang="en-IE" sz="1400" b="1" dirty="0"/>
          </a:p>
          <a:p>
            <a:pPr algn="ctr">
              <a:lnSpc>
                <a:spcPct val="150000"/>
              </a:lnSpc>
            </a:pPr>
            <a:endParaRPr lang="en-IE" sz="1400" b="1" dirty="0"/>
          </a:p>
          <a:p>
            <a:pPr algn="ctr">
              <a:lnSpc>
                <a:spcPct val="150000"/>
              </a:lnSpc>
            </a:pPr>
            <a:endParaRPr lang="en-IE" sz="1400" b="1" dirty="0"/>
          </a:p>
          <a:p>
            <a:pPr algn="ctr">
              <a:lnSpc>
                <a:spcPct val="150000"/>
              </a:lnSpc>
            </a:pPr>
            <a:endParaRPr lang="en-IE" sz="1400" b="1" dirty="0"/>
          </a:p>
          <a:p>
            <a:pPr algn="ctr">
              <a:lnSpc>
                <a:spcPct val="150000"/>
              </a:lnSpc>
            </a:pPr>
            <a:endParaRPr lang="en-IE" sz="1400" b="1" dirty="0"/>
          </a:p>
          <a:p>
            <a:pPr algn="ctr">
              <a:lnSpc>
                <a:spcPct val="150000"/>
              </a:lnSpc>
            </a:pPr>
            <a:endParaRPr lang="en-IE" sz="1400" b="1" dirty="0"/>
          </a:p>
          <a:p>
            <a:pPr algn="ctr">
              <a:lnSpc>
                <a:spcPct val="150000"/>
              </a:lnSpc>
            </a:pPr>
            <a:endParaRPr lang="en-IE" sz="1400" b="1" dirty="0"/>
          </a:p>
          <a:p>
            <a:pPr algn="ctr">
              <a:lnSpc>
                <a:spcPct val="150000"/>
              </a:lnSpc>
            </a:pPr>
            <a:endParaRPr lang="en-IE" sz="1400" b="1" dirty="0"/>
          </a:p>
          <a:p>
            <a:pPr algn="ctr">
              <a:lnSpc>
                <a:spcPct val="150000"/>
              </a:lnSpc>
            </a:pPr>
            <a:endParaRPr lang="en-IE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AE45BFA-EC8D-4B01-A0F0-2EE50FA20D52}"/>
              </a:ext>
            </a:extLst>
          </p:cNvPr>
          <p:cNvSpPr/>
          <p:nvPr/>
        </p:nvSpPr>
        <p:spPr>
          <a:xfrm>
            <a:off x="2462614" y="521859"/>
            <a:ext cx="7886712" cy="1038729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IE" b="1" dirty="0"/>
              <a:t>What is S-Car </a:t>
            </a:r>
          </a:p>
          <a:p>
            <a:pPr algn="ctr"/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Self-Driving Car (S-Car) is a vehicle that can drive between destinations, avoid objects and take decisions without a human operator. Self-driving cars are a great improvement in the automotive world as they help us to save our environment by eliminating CO2 and use renewable energy.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7FF1C95-AF3F-4047-9CC9-C13637497270}"/>
              </a:ext>
            </a:extLst>
          </p:cNvPr>
          <p:cNvSpPr/>
          <p:nvPr/>
        </p:nvSpPr>
        <p:spPr>
          <a:xfrm>
            <a:off x="2462614" y="7731850"/>
            <a:ext cx="7886712" cy="837642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/>
              <a:t>Results</a:t>
            </a:r>
          </a:p>
          <a:p>
            <a:pPr algn="ctr"/>
            <a:r>
              <a:rPr lang="en-IE" sz="1400" dirty="0"/>
              <a:t>S-Car fully working. It can park its self without any hard coded values, it can drive using computer vision. Android application is fully working. 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CDDABD9-9E9C-4DB6-B47E-0C30E78925CD}"/>
              </a:ext>
            </a:extLst>
          </p:cNvPr>
          <p:cNvSpPr/>
          <p:nvPr/>
        </p:nvSpPr>
        <p:spPr>
          <a:xfrm>
            <a:off x="4367027" y="2962675"/>
            <a:ext cx="4077886" cy="3074493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E" b="1" dirty="0"/>
              <a:t>Diagram </a:t>
            </a:r>
          </a:p>
          <a:p>
            <a:pPr algn="ctr">
              <a:lnSpc>
                <a:spcPct val="150000"/>
              </a:lnSpc>
            </a:pPr>
            <a:endParaRPr lang="en-IE" b="1" dirty="0"/>
          </a:p>
          <a:p>
            <a:pPr algn="ctr">
              <a:lnSpc>
                <a:spcPct val="150000"/>
              </a:lnSpc>
            </a:pPr>
            <a:endParaRPr lang="en-IE" b="1" dirty="0"/>
          </a:p>
          <a:p>
            <a:pPr algn="ctr">
              <a:lnSpc>
                <a:spcPct val="150000"/>
              </a:lnSpc>
            </a:pPr>
            <a:endParaRPr lang="en-IE" b="1" dirty="0"/>
          </a:p>
          <a:p>
            <a:pPr algn="ctr">
              <a:lnSpc>
                <a:spcPct val="150000"/>
              </a:lnSpc>
            </a:pPr>
            <a:endParaRPr lang="en-IE" b="1" dirty="0"/>
          </a:p>
          <a:p>
            <a:pPr algn="ctr">
              <a:lnSpc>
                <a:spcPct val="150000"/>
              </a:lnSpc>
            </a:pPr>
            <a:endParaRPr lang="en-IE" b="1" dirty="0"/>
          </a:p>
          <a:p>
            <a:pPr algn="ctr">
              <a:lnSpc>
                <a:spcPct val="150000"/>
              </a:lnSpc>
            </a:pPr>
            <a:endParaRPr lang="en-IE" b="1" dirty="0"/>
          </a:p>
          <a:p>
            <a:pPr algn="ctr">
              <a:lnSpc>
                <a:spcPct val="150000"/>
              </a:lnSpc>
            </a:pPr>
            <a:endParaRPr lang="en-I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9CB2FE0-F509-4B0A-A34C-F8D797AEDDBD}"/>
                  </a:ext>
                </a:extLst>
              </p14:cNvPr>
              <p14:cNvContentPartPr/>
              <p14:nvPr/>
            </p14:nvContentPartPr>
            <p14:xfrm>
              <a:off x="6274851" y="4312594"/>
              <a:ext cx="23400" cy="68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9CB2FE0-F509-4B0A-A34C-F8D797AEDD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65851" y="4303594"/>
                <a:ext cx="41040" cy="864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44E5F562-1C08-4DB4-9CF3-BBDD71BF4E0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5134485"/>
            <a:ext cx="4075159" cy="25443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4E2B707-DDC1-493F-92C7-D9C2016A4D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686" y="3010857"/>
            <a:ext cx="4178324" cy="3074493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C5D0785-43BF-42F4-8F4A-CF42F95813DD}"/>
              </a:ext>
            </a:extLst>
          </p:cNvPr>
          <p:cNvSpPr/>
          <p:nvPr/>
        </p:nvSpPr>
        <p:spPr>
          <a:xfrm>
            <a:off x="8572634" y="1685970"/>
            <a:ext cx="4178324" cy="3074493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E" b="1" dirty="0"/>
              <a:t>Hardware</a:t>
            </a:r>
            <a:endParaRPr lang="en-IE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Ultrasonic sensors used to get the distance of the objects around the car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ESP32 used to control the car &amp; to handle  the App requests through 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Raspberry Pi  &amp; camera used to read the road &amp; provide ESP32 with the lanes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DC motor used to control the car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Servo motor used to control the steering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RC car chassis used to put all the components together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ESC used to control the DC motor speed </a:t>
            </a:r>
          </a:p>
          <a:p>
            <a:pPr algn="ctr"/>
            <a:endParaRPr lang="en-IE" sz="12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622A22-8D74-4B44-8FAE-44D18A1399A0}"/>
              </a:ext>
            </a:extLst>
          </p:cNvPr>
          <p:cNvSpPr/>
          <p:nvPr/>
        </p:nvSpPr>
        <p:spPr>
          <a:xfrm>
            <a:off x="8572634" y="4842481"/>
            <a:ext cx="4178324" cy="2874592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E" b="1" dirty="0"/>
              <a:t>S-Car Features</a:t>
            </a:r>
            <a:endParaRPr lang="en-IE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Android application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400" dirty="0"/>
              <a:t>Add/Remove Drivers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400" dirty="0"/>
              <a:t>Add/Remove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400" dirty="0"/>
              <a:t>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400" dirty="0"/>
              <a:t>Control car through Bluetooth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400" dirty="0"/>
              <a:t>Cloud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Advanced lane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Parking assist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Auto braking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Autonomous driving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1400" b="1" dirty="0"/>
          </a:p>
          <a:p>
            <a:pPr algn="ctr">
              <a:lnSpc>
                <a:spcPct val="150000"/>
              </a:lnSpc>
            </a:pP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2756520247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Custom 69">
      <a:dk1>
        <a:sysClr val="windowText" lastClr="000000"/>
      </a:dk1>
      <a:lt1>
        <a:sysClr val="window" lastClr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5505</TotalTime>
  <Words>281</Words>
  <Application>Microsoft Office PowerPoint</Application>
  <PresentationFormat>A3 Paper (297x420 mm)</PresentationFormat>
  <Paragraphs>48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Avenir Next LT Pro</vt:lpstr>
      <vt:lpstr>AvenirNext LT Pro Medium</vt:lpstr>
      <vt:lpstr>Calibri</vt:lpstr>
      <vt:lpstr>BlockprintVTI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OTAKI - STUDENT</dc:creator>
  <cp:lastModifiedBy>MOHAMED OTAKI - STUDENT</cp:lastModifiedBy>
  <cp:revision>29</cp:revision>
  <dcterms:created xsi:type="dcterms:W3CDTF">2021-02-23T14:21:16Z</dcterms:created>
  <dcterms:modified xsi:type="dcterms:W3CDTF">2021-05-05T03:45:45Z</dcterms:modified>
</cp:coreProperties>
</file>